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2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貯蓄</c:v>
                </c:pt>
              </c:strCache>
            </c:strRef>
          </c:tx>
          <c:invertIfNegative val="0"/>
          <c:cat>
            <c:strRef>
              <c:f>Sheet1!$A$2:$A$7</c:f>
              <c:strCache>
                <c:ptCount val="6"/>
                <c:pt idx="0">
                  <c:v>30歳未満</c:v>
                </c:pt>
                <c:pt idx="1">
                  <c:v>30歳代</c:v>
                </c:pt>
                <c:pt idx="2">
                  <c:v>40歳代</c:v>
                </c:pt>
                <c:pt idx="3">
                  <c:v>50歳代</c:v>
                </c:pt>
                <c:pt idx="4">
                  <c:v>60歳代</c:v>
                </c:pt>
                <c:pt idx="5">
                  <c:v>70歳代以上</c:v>
                </c:pt>
              </c:strCache>
            </c:strRef>
          </c:cat>
          <c:val>
            <c:numRef>
              <c:f>Sheet1!$B$2:$B$7</c:f>
              <c:numCache>
                <c:formatCode>General</c:formatCode>
                <c:ptCount val="6"/>
                <c:pt idx="0">
                  <c:v>380</c:v>
                </c:pt>
                <c:pt idx="1">
                  <c:v>720</c:v>
                </c:pt>
                <c:pt idx="2">
                  <c:v>1080</c:v>
                </c:pt>
                <c:pt idx="3">
                  <c:v>1850</c:v>
                </c:pt>
                <c:pt idx="4">
                  <c:v>2250</c:v>
                </c:pt>
                <c:pt idx="5">
                  <c:v>2500</c:v>
                </c:pt>
              </c:numCache>
            </c:numRef>
          </c:val>
        </c:ser>
        <c:ser>
          <c:idx val="1"/>
          <c:order val="1"/>
          <c:tx>
            <c:strRef>
              <c:f>Sheet1!$C$1</c:f>
              <c:strCache>
                <c:ptCount val="1"/>
                <c:pt idx="0">
                  <c:v>負債</c:v>
                </c:pt>
              </c:strCache>
            </c:strRef>
          </c:tx>
          <c:invertIfNegative val="0"/>
          <c:cat>
            <c:strRef>
              <c:f>Sheet1!$A$2:$A$7</c:f>
              <c:strCache>
                <c:ptCount val="6"/>
                <c:pt idx="0">
                  <c:v>30歳未満</c:v>
                </c:pt>
                <c:pt idx="1">
                  <c:v>30歳代</c:v>
                </c:pt>
                <c:pt idx="2">
                  <c:v>40歳代</c:v>
                </c:pt>
                <c:pt idx="3">
                  <c:v>50歳代</c:v>
                </c:pt>
                <c:pt idx="4">
                  <c:v>60歳代</c:v>
                </c:pt>
                <c:pt idx="5">
                  <c:v>70歳代以上</c:v>
                </c:pt>
              </c:strCache>
            </c:strRef>
          </c:cat>
          <c:val>
            <c:numRef>
              <c:f>Sheet1!$C$2:$C$7</c:f>
              <c:numCache>
                <c:formatCode>General</c:formatCode>
                <c:ptCount val="6"/>
                <c:pt idx="0">
                  <c:v>340</c:v>
                </c:pt>
                <c:pt idx="1">
                  <c:v>740</c:v>
                </c:pt>
                <c:pt idx="2">
                  <c:v>890</c:v>
                </c:pt>
                <c:pt idx="3">
                  <c:v>505</c:v>
                </c:pt>
                <c:pt idx="4">
                  <c:v>350</c:v>
                </c:pt>
                <c:pt idx="5">
                  <c:v>230</c:v>
                </c:pt>
              </c:numCache>
            </c:numRef>
          </c:val>
        </c:ser>
        <c:dLbls>
          <c:showLegendKey val="0"/>
          <c:showVal val="0"/>
          <c:showCatName val="0"/>
          <c:showSerName val="0"/>
          <c:showPercent val="0"/>
          <c:showBubbleSize val="0"/>
        </c:dLbls>
        <c:gapWidth val="150"/>
        <c:shape val="box"/>
        <c:axId val="224203904"/>
        <c:axId val="224205440"/>
        <c:axId val="0"/>
      </c:bar3DChart>
      <c:catAx>
        <c:axId val="224203904"/>
        <c:scaling>
          <c:orientation val="minMax"/>
        </c:scaling>
        <c:delete val="0"/>
        <c:axPos val="b"/>
        <c:majorTickMark val="out"/>
        <c:minorTickMark val="none"/>
        <c:tickLblPos val="nextTo"/>
        <c:crossAx val="224205440"/>
        <c:crosses val="autoZero"/>
        <c:auto val="1"/>
        <c:lblAlgn val="ctr"/>
        <c:lblOffset val="100"/>
        <c:noMultiLvlLbl val="0"/>
      </c:catAx>
      <c:valAx>
        <c:axId val="224205440"/>
        <c:scaling>
          <c:orientation val="minMax"/>
        </c:scaling>
        <c:delete val="0"/>
        <c:axPos val="l"/>
        <c:majorGridlines/>
        <c:numFmt formatCode="General" sourceLinked="1"/>
        <c:majorTickMark val="out"/>
        <c:minorTickMark val="none"/>
        <c:tickLblPos val="nextTo"/>
        <c:crossAx val="224203904"/>
        <c:crosses val="autoZero"/>
        <c:crossBetween val="between"/>
      </c:valAx>
    </c:plotArea>
    <c:legend>
      <c:legendPos val="r"/>
      <c:layout>
        <c:manualLayout>
          <c:xMode val="edge"/>
          <c:yMode val="edge"/>
          <c:x val="0.19628994595838559"/>
          <c:y val="0.15010707765472162"/>
          <c:w val="7.6549778199247701E-2"/>
          <c:h val="0.11620682279083419"/>
        </c:manualLayout>
      </c:layout>
      <c:overlay val="0"/>
      <c:spPr>
        <a:solidFill>
          <a:schemeClr val="bg1"/>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ja-JP"/>
        </a:p>
      </c:txPr>
    </c:legend>
    <c:plotVisOnly val="1"/>
    <c:dispBlanksAs val="gap"/>
    <c:showDLblsOverMax val="0"/>
  </c:chart>
  <c:txPr>
    <a:bodyPr/>
    <a:lstStyle/>
    <a:p>
      <a:pPr>
        <a:defRPr sz="14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8250C3ED-5558-4662-A019-8258BB031F37}" type="datetimeFigureOut">
              <a:rPr kumimoji="1" lang="ja-JP" altLang="en-US" smtClean="0"/>
              <a:t>2012/5/15</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898CA00A-675E-48B9-BD21-505DB206CDAF}"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8250C3ED-5558-4662-A019-8258BB031F37}" type="datetimeFigureOut">
              <a:rPr kumimoji="1" lang="ja-JP" altLang="en-US" smtClean="0"/>
              <a:t>2012/5/15</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898CA00A-675E-48B9-BD21-505DB206CDAF}"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250C3ED-5558-4662-A019-8258BB031F37}" type="datetimeFigureOut">
              <a:rPr kumimoji="1" lang="ja-JP" altLang="en-US" smtClean="0"/>
              <a:t>2012/5/15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CA00A-675E-48B9-BD21-505DB206CDAF}"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250C3ED-5558-4662-A019-8258BB031F37}" type="datetimeFigureOut">
              <a:rPr kumimoji="1" lang="ja-JP" altLang="en-US" smtClean="0"/>
              <a:t>2012/5/15</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98CA00A-675E-48B9-BD21-505DB206CDAF}"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800" dirty="0" smtClean="0">
                <a:effectLst>
                  <a:outerShdw blurRad="38100" dist="38100" dir="2700000" algn="tl">
                    <a:srgbClr val="000000">
                      <a:alpha val="43137"/>
                    </a:srgbClr>
                  </a:outerShdw>
                </a:effectLst>
              </a:rPr>
              <a:t>資産管理は大丈夫？</a:t>
            </a:r>
            <a:endParaRPr kumimoji="1" lang="ja-JP" altLang="en-US" sz="4800"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p:txBody>
          <a:bodyPr>
            <a:normAutofit/>
          </a:bodyPr>
          <a:lstStyle/>
          <a:p>
            <a:r>
              <a:rPr kumimoji="1" lang="ja-JP" altLang="en-US" sz="2800" dirty="0" smtClean="0"/>
              <a:t>ライフプランニング（株）</a:t>
            </a:r>
            <a:endParaRPr kumimoji="1" lang="ja-JP" altLang="en-US" sz="2800" dirty="0"/>
          </a:p>
        </p:txBody>
      </p:sp>
    </p:spTree>
    <p:extLst>
      <p:ext uri="{BB962C8B-B14F-4D97-AF65-F5344CB8AC3E}">
        <p14:creationId xmlns:p14="http://schemas.microsoft.com/office/powerpoint/2010/main" val="15768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ライフステージでの資産運用</a:t>
            </a:r>
            <a:endParaRPr kumimoji="1" lang="ja-JP" altLang="en-US" sz="4400" dirty="0"/>
          </a:p>
        </p:txBody>
      </p:sp>
      <p:sp>
        <p:nvSpPr>
          <p:cNvPr id="3" name="コンテンツ プレースホルダー 2"/>
          <p:cNvSpPr>
            <a:spLocks noGrp="1"/>
          </p:cNvSpPr>
          <p:nvPr>
            <p:ph sz="quarter" idx="1"/>
          </p:nvPr>
        </p:nvSpPr>
        <p:spPr>
          <a:xfrm>
            <a:off x="457200" y="1219200"/>
            <a:ext cx="3898776" cy="4946104"/>
          </a:xfrm>
        </p:spPr>
        <p:txBody>
          <a:bodyPr>
            <a:normAutofit/>
          </a:bodyPr>
          <a:lstStyle/>
          <a:p>
            <a:pPr marL="514350" indent="-514350">
              <a:lnSpc>
                <a:spcPct val="150000"/>
              </a:lnSpc>
              <a:buFont typeface="+mj-lt"/>
              <a:buAutoNum type="arabicPeriod"/>
            </a:pPr>
            <a:r>
              <a:rPr lang="ja-JP" altLang="en-US" sz="3200" dirty="0">
                <a:solidFill>
                  <a:schemeClr val="accent1"/>
                </a:solidFill>
              </a:rPr>
              <a:t>シングルライフ期</a:t>
            </a:r>
          </a:p>
          <a:p>
            <a:pPr marL="514350" indent="-514350">
              <a:lnSpc>
                <a:spcPct val="150000"/>
              </a:lnSpc>
              <a:buFont typeface="+mj-lt"/>
              <a:buAutoNum type="arabicPeriod"/>
            </a:pPr>
            <a:r>
              <a:rPr lang="ja-JP" altLang="en-US" sz="3200" dirty="0">
                <a:solidFill>
                  <a:schemeClr val="accent1"/>
                </a:solidFill>
              </a:rPr>
              <a:t>カップル生活期</a:t>
            </a:r>
          </a:p>
          <a:p>
            <a:pPr marL="514350" indent="-514350">
              <a:lnSpc>
                <a:spcPct val="150000"/>
              </a:lnSpc>
              <a:buFont typeface="+mj-lt"/>
              <a:buAutoNum type="arabicPeriod"/>
            </a:pPr>
            <a:r>
              <a:rPr lang="ja-JP" altLang="en-US" sz="3200" dirty="0">
                <a:solidFill>
                  <a:schemeClr val="accent1"/>
                </a:solidFill>
              </a:rPr>
              <a:t>家庭性格充実期</a:t>
            </a:r>
          </a:p>
          <a:p>
            <a:pPr marL="514350" indent="-514350">
              <a:lnSpc>
                <a:spcPct val="150000"/>
              </a:lnSpc>
              <a:buFont typeface="+mj-lt"/>
              <a:buAutoNum type="arabicPeriod"/>
            </a:pPr>
            <a:r>
              <a:rPr lang="ja-JP" altLang="en-US" sz="3200" dirty="0">
                <a:solidFill>
                  <a:schemeClr val="accent1"/>
                </a:solidFill>
              </a:rPr>
              <a:t>リタイヤ準備期</a:t>
            </a:r>
          </a:p>
          <a:p>
            <a:pPr marL="514350" indent="-514350">
              <a:lnSpc>
                <a:spcPct val="150000"/>
              </a:lnSpc>
              <a:buFont typeface="+mj-lt"/>
              <a:buAutoNum type="arabicPeriod"/>
            </a:pPr>
            <a:r>
              <a:rPr lang="ja-JP" altLang="en-US" sz="3200" dirty="0" smtClean="0">
                <a:solidFill>
                  <a:schemeClr val="accent1"/>
                </a:solidFill>
              </a:rPr>
              <a:t>セカンドライフ期</a:t>
            </a:r>
            <a:endParaRPr lang="ja-JP" altLang="en-US" sz="3200" dirty="0">
              <a:solidFill>
                <a:schemeClr val="accent1"/>
              </a:solidFill>
            </a:endParaRPr>
          </a:p>
        </p:txBody>
      </p:sp>
      <p:pic>
        <p:nvPicPr>
          <p:cNvPr id="1040" name="Picture 16" descr="C:\Users\Prism\AppData\Local\Microsoft\Windows\Temporary Internet Files\Content.IE5\YMHT23CV\MC9002812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7422" y="2194462"/>
            <a:ext cx="4333489" cy="3672408"/>
          </a:xfrm>
          <a:prstGeom prst="rect">
            <a:avLst/>
          </a:prstGeom>
          <a:noFill/>
          <a:extLst>
            <a:ext uri="{909E8E84-426E-40DD-AFC4-6F175D3DCCD1}">
              <a14:hiddenFill xmlns:a14="http://schemas.microsoft.com/office/drawing/2010/main">
                <a:solidFill>
                  <a:srgbClr val="FFFFFF"/>
                </a:solidFill>
              </a14:hiddenFill>
            </a:ext>
          </a:extLst>
        </p:spPr>
      </p:pic>
      <p:sp>
        <p:nvSpPr>
          <p:cNvPr id="4" name="左右矢印 3"/>
          <p:cNvSpPr/>
          <p:nvPr/>
        </p:nvSpPr>
        <p:spPr>
          <a:xfrm rot="5400000">
            <a:off x="3552016" y="2173267"/>
            <a:ext cx="1719378" cy="504056"/>
          </a:xfrm>
          <a:prstGeom prst="lef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81538" y="2194462"/>
            <a:ext cx="2212465" cy="461665"/>
          </a:xfrm>
          <a:prstGeom prst="rect">
            <a:avLst/>
          </a:prstGeom>
          <a:noFill/>
        </p:spPr>
        <p:txBody>
          <a:bodyPr wrap="none" rtlCol="0">
            <a:spAutoFit/>
          </a:bodyPr>
          <a:lstStyle/>
          <a:p>
            <a:r>
              <a:rPr kumimoji="1" lang="ja-JP" altLang="en-US" sz="2400" b="1" dirty="0" smtClean="0">
                <a:solidFill>
                  <a:schemeClr val="accent5"/>
                </a:solidFill>
              </a:rPr>
              <a:t>「働き盛り世代」</a:t>
            </a:r>
            <a:endParaRPr kumimoji="1" lang="ja-JP" altLang="en-US" sz="2400" b="1" dirty="0">
              <a:solidFill>
                <a:schemeClr val="accent5"/>
              </a:solidFill>
            </a:endParaRPr>
          </a:p>
        </p:txBody>
      </p:sp>
    </p:spTree>
    <p:extLst>
      <p:ext uri="{BB962C8B-B14F-4D97-AF65-F5344CB8AC3E}">
        <p14:creationId xmlns:p14="http://schemas.microsoft.com/office/powerpoint/2010/main" val="370415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世帯主の資産・負債状況</a:t>
            </a:r>
            <a:endParaRPr kumimoji="1" lang="ja-JP" altLang="en-US" sz="4400" dirty="0"/>
          </a:p>
        </p:txBody>
      </p:sp>
      <p:graphicFrame>
        <p:nvGraphicFramePr>
          <p:cNvPr id="3" name="グラフ 2"/>
          <p:cNvGraphicFramePr/>
          <p:nvPr>
            <p:extLst>
              <p:ext uri="{D42A27DB-BD31-4B8C-83A1-F6EECF244321}">
                <p14:modId xmlns:p14="http://schemas.microsoft.com/office/powerpoint/2010/main" val="4272705779"/>
              </p:ext>
            </p:extLst>
          </p:nvPr>
        </p:nvGraphicFramePr>
        <p:xfrm>
          <a:off x="611560" y="1412776"/>
          <a:ext cx="806489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39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「働き盛り世代」の運用</a:t>
            </a:r>
            <a:endParaRPr kumimoji="1" lang="ja-JP" altLang="en-US" sz="4400" dirty="0"/>
          </a:p>
        </p:txBody>
      </p:sp>
      <p:sp>
        <p:nvSpPr>
          <p:cNvPr id="3" name="コンテンツ プレースホルダー 2"/>
          <p:cNvSpPr>
            <a:spLocks noGrp="1"/>
          </p:cNvSpPr>
          <p:nvPr>
            <p:ph sz="quarter" idx="1"/>
          </p:nvPr>
        </p:nvSpPr>
        <p:spPr/>
        <p:txBody>
          <a:bodyPr>
            <a:normAutofit/>
          </a:bodyPr>
          <a:lstStyle/>
          <a:p>
            <a:r>
              <a:rPr lang="ja-JP" altLang="en-US" sz="3200" dirty="0"/>
              <a:t>暮らしの変化に合わせた資産運用をする</a:t>
            </a:r>
          </a:p>
          <a:p>
            <a:r>
              <a:rPr lang="ja-JP" altLang="en-US" sz="3200" dirty="0"/>
              <a:t>生活の基本設計を確立する時期なので、収支管理をコツコツと。</a:t>
            </a:r>
          </a:p>
          <a:p>
            <a:r>
              <a:rPr lang="ja-JP" altLang="en-US" sz="3200" dirty="0"/>
              <a:t>ライフイベントの備えが大切</a:t>
            </a:r>
          </a:p>
          <a:p>
            <a:r>
              <a:rPr lang="ja-JP" altLang="en-US" sz="3200" dirty="0"/>
              <a:t>保険は内容と保険料をじっくり見極めて加入</a:t>
            </a:r>
          </a:p>
          <a:p>
            <a:r>
              <a:rPr lang="ja-JP" altLang="en-US" sz="3200" dirty="0"/>
              <a:t>マイホーム購入や子育て費用が必要なまさに人生の繁忙期には、ローンの利用も便利</a:t>
            </a:r>
          </a:p>
          <a:p>
            <a:r>
              <a:rPr lang="ja-JP" altLang="en-US" sz="3200" dirty="0"/>
              <a:t>住宅ローンは金利と返済の利便性に</a:t>
            </a:r>
            <a:r>
              <a:rPr lang="ja-JP" altLang="en-US" sz="3200" dirty="0" smtClean="0"/>
              <a:t>注目</a:t>
            </a:r>
            <a:endParaRPr lang="ja-JP" altLang="en-US" sz="3200" dirty="0"/>
          </a:p>
        </p:txBody>
      </p:sp>
    </p:spTree>
    <p:extLst>
      <p:ext uri="{BB962C8B-B14F-4D97-AF65-F5344CB8AC3E}">
        <p14:creationId xmlns:p14="http://schemas.microsoft.com/office/powerpoint/2010/main" val="306675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「リタイヤ準備世代」の運用</a:t>
            </a:r>
            <a:endParaRPr kumimoji="1" lang="ja-JP" altLang="en-US" sz="4400" dirty="0"/>
          </a:p>
        </p:txBody>
      </p:sp>
      <p:sp>
        <p:nvSpPr>
          <p:cNvPr id="3" name="コンテンツ プレースホルダー 2"/>
          <p:cNvSpPr>
            <a:spLocks noGrp="1"/>
          </p:cNvSpPr>
          <p:nvPr>
            <p:ph sz="quarter" idx="1"/>
          </p:nvPr>
        </p:nvSpPr>
        <p:spPr/>
        <p:txBody>
          <a:bodyPr>
            <a:normAutofit/>
          </a:bodyPr>
          <a:lstStyle/>
          <a:p>
            <a:r>
              <a:rPr lang="ja-JP" altLang="en-US" sz="2800" dirty="0"/>
              <a:t>自分と家族を見つめなおす好機と考え、セカンドライフに向けて充実した準備を行う。</a:t>
            </a:r>
          </a:p>
          <a:p>
            <a:r>
              <a:rPr lang="ja-JP" altLang="en-US" sz="2800" dirty="0"/>
              <a:t>借入金はリタイヤまでの返済が目標</a:t>
            </a:r>
          </a:p>
          <a:p>
            <a:r>
              <a:rPr lang="ja-JP" altLang="en-US" sz="2800" dirty="0"/>
              <a:t>公的年金だけでは不安であるため、その補完手段を確保して</a:t>
            </a:r>
            <a:r>
              <a:rPr lang="ja-JP" altLang="en-US" sz="2800" dirty="0" smtClean="0"/>
              <a:t>おく</a:t>
            </a:r>
            <a:endParaRPr lang="ja-JP" altLang="en-US" sz="2800" dirty="0"/>
          </a:p>
        </p:txBody>
      </p:sp>
      <p:pic>
        <p:nvPicPr>
          <p:cNvPr id="25" name="Picture 13" descr="C:\Users\Prism\AppData\Local\Microsoft\Windows\Temporary Internet Files\Content.IE5\H6ZZ49XL\MP900426559[1].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5148064" y="1484784"/>
            <a:ext cx="2873287"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254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「セカンドライフ世代」の運用</a:t>
            </a:r>
            <a:endParaRPr kumimoji="1" lang="ja-JP" altLang="en-US" sz="4400" dirty="0"/>
          </a:p>
        </p:txBody>
      </p:sp>
      <p:sp>
        <p:nvSpPr>
          <p:cNvPr id="3" name="コンテンツ プレースホルダー 2"/>
          <p:cNvSpPr>
            <a:spLocks noGrp="1"/>
          </p:cNvSpPr>
          <p:nvPr>
            <p:ph sz="quarter" idx="1"/>
          </p:nvPr>
        </p:nvSpPr>
        <p:spPr/>
        <p:txBody>
          <a:bodyPr>
            <a:normAutofit/>
          </a:bodyPr>
          <a:lstStyle/>
          <a:p>
            <a:r>
              <a:rPr lang="ja-JP" altLang="en-US" sz="2800" dirty="0"/>
              <a:t>ゆとりある生活を楽しむために安定性重視の運用を心がけて。</a:t>
            </a:r>
          </a:p>
          <a:p>
            <a:r>
              <a:rPr lang="ja-JP" altLang="en-US" sz="2800" dirty="0"/>
              <a:t>株式などは余裕資金で運用する。</a:t>
            </a:r>
          </a:p>
          <a:p>
            <a:r>
              <a:rPr lang="ja-JP" altLang="en-US" sz="2800" dirty="0"/>
              <a:t>年齢とともに高まる病気やけがに備えて医療保険などの内容も確認</a:t>
            </a:r>
          </a:p>
          <a:p>
            <a:r>
              <a:rPr lang="ja-JP" altLang="en-US" sz="2800" dirty="0"/>
              <a:t>税金対策を含め相続の準備も必要</a:t>
            </a:r>
            <a:endParaRPr kumimoji="1" lang="ja-JP" altLang="en-US" sz="2800" dirty="0"/>
          </a:p>
        </p:txBody>
      </p:sp>
      <p:pic>
        <p:nvPicPr>
          <p:cNvPr id="25" name="Picture 4" descr="C:\Users\Prism\AppData\Local\Microsoft\Windows\Temporary Internet Files\Content.IE5\QOE4A7KZ\MP900255454[1].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4644008" y="2420888"/>
            <a:ext cx="3956329" cy="2617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142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コンポジット">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84</TotalTime>
  <Words>215</Words>
  <Application>Microsoft Office PowerPoint</Application>
  <PresentationFormat>画面に合わせる (4:3)</PresentationFormat>
  <Paragraphs>26</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資産管理は大丈夫？</vt:lpstr>
      <vt:lpstr>ライフステージでの資産運用</vt:lpstr>
      <vt:lpstr>世帯主の資産・負債状況</vt:lpstr>
      <vt:lpstr>「働き盛り世代」の運用</vt:lpstr>
      <vt:lpstr>「リタイヤ準備世代」の運用</vt:lpstr>
      <vt:lpstr>「セカンドライフ世代」の運用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Prism</dc:creator>
  <cp:lastModifiedBy>Prism</cp:lastModifiedBy>
  <cp:revision>9</cp:revision>
  <dcterms:created xsi:type="dcterms:W3CDTF">2012-05-15T05:40:39Z</dcterms:created>
  <dcterms:modified xsi:type="dcterms:W3CDTF">2012-05-15T07:05:01Z</dcterms:modified>
</cp:coreProperties>
</file>